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400" r:id="rId5"/>
    <p:sldId id="401" r:id="rId6"/>
    <p:sldId id="375" r:id="rId7"/>
    <p:sldId id="353" r:id="rId8"/>
    <p:sldId id="364" r:id="rId9"/>
    <p:sldId id="403" r:id="rId10"/>
    <p:sldId id="376" r:id="rId11"/>
    <p:sldId id="378" r:id="rId12"/>
    <p:sldId id="379" r:id="rId13"/>
    <p:sldId id="380" r:id="rId14"/>
    <p:sldId id="381" r:id="rId15"/>
    <p:sldId id="383" r:id="rId16"/>
    <p:sldId id="386" r:id="rId17"/>
    <p:sldId id="387" r:id="rId18"/>
    <p:sldId id="404" r:id="rId19"/>
    <p:sldId id="391" r:id="rId20"/>
    <p:sldId id="402" r:id="rId21"/>
  </p:sldIdLst>
  <p:sldSz cx="14630400" cy="82296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139"/>
    <a:srgbClr val="51C4C7"/>
    <a:srgbClr val="41464A"/>
    <a:srgbClr val="F89E45"/>
    <a:srgbClr val="F2F2F2"/>
    <a:srgbClr val="52C4C7"/>
    <a:srgbClr val="82BC90"/>
    <a:srgbClr val="7969D7"/>
    <a:srgbClr val="DC7E16"/>
    <a:srgbClr val="A1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032" y="474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5\Relat&#243;rio%20de%20Ouvidoria\Base%202&#176;%20semestr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5\Relat&#243;rio%20de%20Ouvidoria\2&#176;%20semestre%2025\Base%202&#176;%20semestre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5\Relat&#243;rio%20de%20Ouvidoria\2&#176;%20semestre%2025\Base%202&#176;%20semestre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5\Relat&#243;rio%20de%20Ouvidoria\2&#176;%20semestre%2025\Base%202&#176;%20semestre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2° semestre 2025.xlsx]Planilha1!Tabela dinâmica2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n-US" sz="1100">
                <a:latin typeface="Montserrat" panose="00000500000000000000" pitchFamily="2" charset="0"/>
              </a:rPr>
              <a:t>Procedência</a:t>
            </a:r>
            <a:r>
              <a:rPr lang="en-US" sz="1100" baseline="0">
                <a:latin typeface="Montserrat" panose="00000500000000000000" pitchFamily="2" charset="0"/>
              </a:rPr>
              <a:t> das Ocorrências</a:t>
            </a:r>
            <a:endParaRPr lang="en-US" sz="1100">
              <a:latin typeface="Montserrat" panose="00000500000000000000" pitchFamily="2" charset="0"/>
            </a:endParaRPr>
          </a:p>
        </c:rich>
      </c:tx>
      <c:layout>
        <c:manualLayout>
          <c:xMode val="edge"/>
          <c:yMode val="edge"/>
          <c:x val="0.24535621811318528"/>
          <c:y val="3.0131820784471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Planilha1!$B$19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51C4C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C5-4AEF-9265-C3020C609AF4}"/>
              </c:ext>
            </c:extLst>
          </c:dPt>
          <c:dPt>
            <c:idx val="1"/>
            <c:bubble3D val="0"/>
            <c:spPr>
              <a:solidFill>
                <a:srgbClr val="0F31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C5-4AEF-9265-C3020C609AF4}"/>
              </c:ext>
            </c:extLst>
          </c:dPt>
          <c:dPt>
            <c:idx val="2"/>
            <c:bubble3D val="0"/>
            <c:spPr>
              <a:solidFill>
                <a:srgbClr val="A8DC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C5-4AEF-9265-C3020C609AF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C5-4AEF-9265-C3020C609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Planilha1!$A$20:$A$23</c:f>
              <c:strCache>
                <c:ptCount val="3"/>
                <c:pt idx="0">
                  <c:v>Direcionado à outra área</c:v>
                </c:pt>
                <c:pt idx="1">
                  <c:v>Improcedente</c:v>
                </c:pt>
                <c:pt idx="2">
                  <c:v>Procedente</c:v>
                </c:pt>
              </c:strCache>
            </c:strRef>
          </c:cat>
          <c:val>
            <c:numRef>
              <c:f>Planilha1!$B$20:$B$23</c:f>
              <c:numCache>
                <c:formatCode>General</c:formatCode>
                <c:ptCount val="3"/>
                <c:pt idx="0">
                  <c:v>229</c:v>
                </c:pt>
                <c:pt idx="1">
                  <c:v>119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5-4AEF-9265-C3020C609A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15559291043672"/>
          <c:y val="0.42278345264796219"/>
          <c:w val="0.41673254888082811"/>
          <c:h val="0.2669750499033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2° semestre 2025.xlsx]Planilha1!Tabela dinâmica4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latin typeface="Montserrat" panose="00000500000000000000" pitchFamily="2" charset="0"/>
              </a:rPr>
              <a:t>Natureza</a:t>
            </a:r>
            <a:r>
              <a:rPr lang="en-US" sz="1100" baseline="0">
                <a:latin typeface="Montserrat" panose="00000500000000000000" pitchFamily="2" charset="0"/>
              </a:rPr>
              <a:t> das Ocorrências tratadas na Ouvidoria</a:t>
            </a:r>
            <a:endParaRPr lang="en-US" sz="1100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2595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2595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2595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Planilha1!$B$51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595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Planilha1!$A$52:$A$61</c:f>
              <c:strCache>
                <c:ptCount val="9"/>
                <c:pt idx="0">
                  <c:v>Antecipação de recebiveis</c:v>
                </c:pt>
                <c:pt idx="1">
                  <c:v>Conta Corrente</c:v>
                </c:pt>
                <c:pt idx="2">
                  <c:v>Demonstrativo de Evolução de Dívida</c:v>
                </c:pt>
                <c:pt idx="3">
                  <c:v>Divida Serasa</c:v>
                </c:pt>
                <c:pt idx="4">
                  <c:v>MED – Mecanismo Especial de Devolução</c:v>
                </c:pt>
                <c:pt idx="5">
                  <c:v>Não aplicável</c:v>
                </c:pt>
                <c:pt idx="6">
                  <c:v>Op. Câmbio</c:v>
                </c:pt>
                <c:pt idx="7">
                  <c:v>Operação com o parceiro</c:v>
                </c:pt>
                <c:pt idx="8">
                  <c:v>Outro</c:v>
                </c:pt>
              </c:strCache>
            </c:strRef>
          </c:cat>
          <c:val>
            <c:numRef>
              <c:f>Planilha1!$B$52:$B$61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11</c:v>
                </c:pt>
                <c:pt idx="4">
                  <c:v>6</c:v>
                </c:pt>
                <c:pt idx="5">
                  <c:v>1</c:v>
                </c:pt>
                <c:pt idx="6">
                  <c:v>63</c:v>
                </c:pt>
                <c:pt idx="7">
                  <c:v>18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E-471C-8C21-42A2380B02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2844544"/>
        <c:axId val="1552845024"/>
      </c:barChart>
      <c:catAx>
        <c:axId val="155284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552845024"/>
        <c:crosses val="autoZero"/>
        <c:auto val="1"/>
        <c:lblAlgn val="ctr"/>
        <c:lblOffset val="100"/>
        <c:noMultiLvlLbl val="0"/>
      </c:catAx>
      <c:valAx>
        <c:axId val="155284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284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2° semestre 2025.xlsx]Planilha1!Tabela dinâmica1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latin typeface="Montserrat" panose="00000500000000000000" pitchFamily="2" charset="0"/>
              </a:rPr>
              <a:t>Canais</a:t>
            </a:r>
            <a:r>
              <a:rPr lang="en-US" sz="1100" baseline="0">
                <a:latin typeface="Montserrat" panose="00000500000000000000" pitchFamily="2" charset="0"/>
              </a:rPr>
              <a:t> de Contato</a:t>
            </a:r>
            <a:endParaRPr lang="en-US" sz="1100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66CC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3366C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FF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66CC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3366C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FF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66CC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33999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3366CC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FFFF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999C"/>
            </a:solidFill>
          </c:spPr>
          <c:dPt>
            <c:idx val="0"/>
            <c:bubble3D val="0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E-49A9-BB04-D7CABD2C8F11}"/>
              </c:ext>
            </c:extLst>
          </c:dPt>
          <c:dPt>
            <c:idx val="1"/>
            <c:bubble3D val="0"/>
            <c:spPr>
              <a:solidFill>
                <a:srgbClr val="3399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E-49A9-BB04-D7CABD2C8F11}"/>
              </c:ext>
            </c:extLst>
          </c:dPt>
          <c:dPt>
            <c:idx val="2"/>
            <c:bubble3D val="0"/>
            <c:spPr>
              <a:solidFill>
                <a:srgbClr val="33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E-49A9-BB04-D7CABD2C8F11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E-49A9-BB04-D7CABD2C8F11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E-49A9-BB04-D7CABD2C8F11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4E-49A9-BB04-D7CABD2C8F11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4E-49A9-BB04-D7CABD2C8F11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4E-49A9-BB04-D7CABD2C8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Planilha1!$A$4:$A$8</c:f>
              <c:strCache>
                <c:ptCount val="4"/>
                <c:pt idx="0">
                  <c:v>Consumidor.Gov</c:v>
                </c:pt>
                <c:pt idx="1">
                  <c:v>E-mail</c:v>
                </c:pt>
                <c:pt idx="2">
                  <c:v>RDR</c:v>
                </c:pt>
                <c:pt idx="3">
                  <c:v>Telefone</c:v>
                </c:pt>
              </c:strCache>
            </c:strRef>
          </c:cat>
          <c:val>
            <c:numRef>
              <c:f>Planilha1!$B$4:$B$8</c:f>
              <c:numCache>
                <c:formatCode>General</c:formatCode>
                <c:ptCount val="4"/>
                <c:pt idx="0">
                  <c:v>21</c:v>
                </c:pt>
                <c:pt idx="1">
                  <c:v>47</c:v>
                </c:pt>
                <c:pt idx="2">
                  <c:v>57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4E-49A9-BB04-D7CABD2C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85926760089345"/>
          <c:y val="0.35971360902050792"/>
          <c:w val="0.21765830765630559"/>
          <c:h val="0.40233216430747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2° semestre 2025.xlsx]Planilha1!Tabela dinâmica3</c:name>
    <c:fmtId val="4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n-US" sz="1100">
                <a:latin typeface="Montserrat" panose="00000500000000000000" pitchFamily="2" charset="0"/>
              </a:rPr>
              <a:t>Demandas</a:t>
            </a:r>
            <a:r>
              <a:rPr lang="en-US" sz="1100" baseline="0">
                <a:latin typeface="Montserrat" panose="00000500000000000000" pitchFamily="2" charset="0"/>
              </a:rPr>
              <a:t> recebidas RDR</a:t>
            </a:r>
            <a:endParaRPr lang="en-US" sz="1100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33999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33999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33999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99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Planilha1!$A$34:$A$40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Planilha1!$B$34:$B$40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11</c:v>
                </c:pt>
                <c:pt idx="3">
                  <c:v>12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D-4B2A-A97B-3ED6516D6C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658800"/>
        <c:axId val="1907659760"/>
      </c:barChart>
      <c:catAx>
        <c:axId val="19076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907659760"/>
        <c:crosses val="autoZero"/>
        <c:auto val="1"/>
        <c:lblAlgn val="ctr"/>
        <c:lblOffset val="100"/>
        <c:noMultiLvlLbl val="0"/>
      </c:catAx>
      <c:valAx>
        <c:axId val="190765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765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EA24-58A4-4D26-81FF-98F8C9A1C626}" type="datetimeFigureOut">
              <a:rPr lang="pt-BR" smtClean="0"/>
              <a:t>15/04/2026</a:t>
            </a:fld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8562-A23B-4248-90FF-05063C878F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3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F2B0-4E8A-4FEE-85C2-47FEE124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E190D-2EFC-4D48-AD33-EC96964B9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3E311-403C-4542-ACBE-ACDCC209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F1-6313-4286-B2FA-8FEABD8B2A6F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724D-90B9-4287-BB11-78A41F9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AFE4-EF77-47EA-967E-D30A7F6C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896A-E4C9-4399-AEAF-900756DF38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9FDFB7-8738-49B2-B4DF-65F8513A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7A455-D824-4B64-BBFE-B7BBCBECB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F7361-18A4-49E4-BB48-260C1D2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0F-0D1F-42EF-BAD7-09FE16F9C8AB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8ABF1-A77D-47D1-822D-F4B066F6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6A6E5-396F-4491-B120-0ED9877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CC33-F4FA-4BDD-AC26-E7AA59341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9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E158-29A3-4BEA-8D31-64201B48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07500-4C56-473D-BB89-126D6909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2F094-B58D-49C2-BD3B-C647D26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821-199F-44DF-8D0D-16045B031BDA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6A3A1-4ED6-4AF7-80A3-2B35E1F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F2196-7B2A-424B-AE6A-1CCD3EB6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F8A-11AF-4A29-AE1A-0624C4C54E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4-2EC2-4624-B483-A6960623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0C6A7-661C-4625-A7B5-2F9A014F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505DE-CB51-4BBC-B930-94EE7B2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927-7FE7-4432-B6D9-5719EC937AC6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C63FF-B5D0-4BB6-9805-51923954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2137B-B964-4D60-9514-72893BA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C8A-3C49-4780-9A9B-411328C755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69C2-A11F-40EC-A1D6-2142DCC7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76DBD-681A-402D-AFED-7B2A0D14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863C0-1DCF-426A-9AE9-F99257D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A903-0484-43BC-8F0F-EE18E3D4C103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4144F-C981-4106-A193-8817360F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07BDF-3137-4ADE-ABBC-D425F24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CACD-F136-4B6D-AC9B-124D9EBE39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2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5F6-B7A5-4CFC-AA9E-659B5C0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B2354-6665-4968-9182-ECB03F7B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295F4-3449-431C-A17C-0B7A9814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545564-3A73-462B-8DBA-2FF5FE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B426-1BED-4A90-8FCA-EFA0FD255D24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9DD0AB-1EA6-4264-858A-537C89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3B51C1F-FD47-442A-85BF-5169C7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947B-21BD-4FFF-AB47-B4A790802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F345-2933-497E-9849-10E86152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1D4C7-9179-4BAA-9B13-5C38B161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DDCF8-EC66-4370-8C32-E1CE94234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C6270-1C13-434E-A82E-21533E49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4737C-05E6-44B2-8470-7819BCEA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14A6C7-70C9-4EFF-90C4-D6ADFEB2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4E9-51A7-4A28-9290-7A5D4ABBB1CB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200AD5-7AAB-4361-B44B-4580E6E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7AA62FA-76F9-47CC-9006-B1F0AD3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FFA-C263-424A-B89D-0E963A6E6C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3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A5E6-03A1-4B3D-8215-336CC55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601310-5D98-412B-A0E2-73136D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564A-F33A-4153-9581-43E55FEF9F9B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3C93F2B-CEBB-4020-ABD8-348538E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935FD97-D3A6-45DB-A1CD-7ED92C8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3855-73EE-4E6D-A187-C55ADBED23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CBA1F1-5362-4425-9024-5658D10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349-B758-4E61-86AC-E02CB98FEBEE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180D25-0FC6-44B7-9670-C7F28D9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ABBC8B8-5F79-4014-ACC4-FB2DABB4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302-7DA0-46A9-8011-BDD505DD6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8989-167E-4AC9-802D-E4037FEA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B4F44-DAA6-44B8-AE9B-59D0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F8A04-1521-49B3-9323-06062364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04946-73A1-4638-BEA6-1AC330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59-E129-4E93-A308-F9A6E6EF94A2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452308-B134-459B-8B0B-8B92E99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999233-6984-4135-955B-D8C3545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17BD-ABB8-47F6-A4CA-48A348B773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A23-A7B7-44D1-ADE8-B3C07C5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2CEB14-A40D-4229-B4B5-E270BD53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D77604-7911-47BB-81EA-1C703A7A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ECAEB4-DE4D-41F6-AEED-A0D8A877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33-9F5A-4D87-96D7-9FF4732AA96C}" type="datetimeFigureOut">
              <a:rPr lang="pt-BR"/>
              <a:pPr>
                <a:defRPr/>
              </a:pPr>
              <a:t>15/04/2026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6CDB7F-37DF-47E7-A13C-68E4CC0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15C273-0A40-4F96-A678-C317861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362F-A4D2-4E50-BFE3-8531D7018D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93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tx1">
                <a:alpha val="1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6.emf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182" y="-1391658"/>
            <a:ext cx="12838989" cy="11168489"/>
          </a:xfrm>
          <a:prstGeom prst="rect">
            <a:avLst/>
          </a:prstGeom>
        </p:spPr>
      </p:pic>
      <p:sp>
        <p:nvSpPr>
          <p:cNvPr id="2052" name="CaixaDeTexto 13">
            <a:extLst>
              <a:ext uri="{FF2B5EF4-FFF2-40B4-BE49-F238E27FC236}">
                <a16:creationId xmlns:a16="http://schemas.microsoft.com/office/drawing/2014/main" id="{AF28E2A6-860C-49C9-A06B-7066B8F2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9" y="3576191"/>
            <a:ext cx="651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  <a:latin typeface="Montserrat" pitchFamily="2" charset="0"/>
              </a:rPr>
              <a:t>Relatório de Ouvidoria</a:t>
            </a:r>
            <a:b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</a:br>
            <a: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  <a:t> </a:t>
            </a:r>
            <a:r>
              <a:rPr lang="pt-BR" altLang="pt-BR" sz="3200" dirty="0">
                <a:solidFill>
                  <a:schemeClr val="bg1"/>
                </a:solidFill>
                <a:latin typeface="Montserrat" pitchFamily="2" charset="0"/>
              </a:rPr>
              <a:t>2° semestre de 2025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784" y="521366"/>
            <a:ext cx="2950498" cy="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" y="2088542"/>
            <a:ext cx="6649138" cy="37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atende as disposições da Resolução nº 4.860/2020 do Conselho Monetário Nacional, através de componente organizacional único.</a:t>
            </a:r>
            <a: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Todos os atendimentos feitos sobre os produtos e serviços ofertados pelo Banco Topázio são recepcionados e registrados sistemicamente pela Ouvidoria, independente do meio em que ocorrem. </a:t>
            </a: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2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semestre de 2025, foram </a:t>
            </a:r>
            <a:r>
              <a:rPr lang="pt-PT" dirty="0" err="1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recepcionados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356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demandas, sendo 07 procedentes,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improcedentes e 229 direcionadas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à outras áreas internas do Banco Topázio.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66062" y="1119371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</a:t>
            </a:r>
            <a:b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 canais de Ouvidoria 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40A7874D-644A-A4CF-B741-6F30BE8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53B454B-6E68-6CD8-B3EE-D5E955FEF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706841"/>
              </p:ext>
            </p:extLst>
          </p:nvPr>
        </p:nvGraphicFramePr>
        <p:xfrm>
          <a:off x="1431758" y="5590010"/>
          <a:ext cx="5217381" cy="227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15DC04-FE1D-488F-A6D4-062AF66FC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02048"/>
              </p:ext>
            </p:extLst>
          </p:nvPr>
        </p:nvGraphicFramePr>
        <p:xfrm>
          <a:off x="7789862" y="1724193"/>
          <a:ext cx="6446838" cy="386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61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6" y="1997908"/>
            <a:ext cx="6324544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improcedentes: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o problema explicitado pelo reclamante não ocorreu, não que não houve falha no atendimento ao cliente ou não se refere às operações do Banco ou de sua responsabilidade.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procedentes: 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a descrição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 argumentação do reclamante  representou a verdade dos fatos.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29335" y="1021795"/>
            <a:ext cx="1289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adota os seguintes critérios para qualificar a origem das reclamações: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53A9F541-A5F2-B563-837F-75603119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9335" y="4708855"/>
            <a:ext cx="5991594" cy="19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Destes registros, 57 foram realizados via sistema RDR (Sistema de Registro de Demandas do Cidadão - Banco Central), 47 por e-mail, 21 via Consumidor.gov e 02 via telefone, conforme segue: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6B824B18-D35B-FED5-7D06-5F0ED4C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DB4CF29-6C1E-4CD5-568E-2B5BF2355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08010"/>
              </p:ext>
            </p:extLst>
          </p:nvPr>
        </p:nvGraphicFramePr>
        <p:xfrm>
          <a:off x="8009473" y="2831884"/>
          <a:ext cx="5324474" cy="256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09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984602"/>
            <a:ext cx="13219001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Tempo médio de Solução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tempo médio de solução (TMS) no canal de Ouvidoria foi de 03 dias, abaixo do prazo regulamentar de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dias úteis.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Índice de Qualidade dos Atendimentos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Conforme determinação da Resolução CMN nº 4.860/2020,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ao realizar o encerramento de cada atendimento a Ouvidoria realiza a pesquisa de satisfação com os clientes. São realizadas duas perguntas que seguem uma escala de 1 a 5, sendo 1 o nível de satisfação mais baixo e 5 o nível de satisfação mais alto.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Não obtivemos retorno na pesquisa de satisfação.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CB64E3B-EDAC-BB6B-A257-95B7DF3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76047"/>
            <a:ext cx="409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Atendimentos RDR’s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5760335"/>
            <a:ext cx="5944258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Recebemos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demandas, oriundas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do Sistema de Registro de Demandas do Cidadão – Banco Central.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0420" y="5298670"/>
            <a:ext cx="6804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 do Bacen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B16B6AF9-B4AC-2C55-7555-C4A06541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C863BC-C4E6-B661-D649-7829785C0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320186"/>
              </p:ext>
            </p:extLst>
          </p:nvPr>
        </p:nvGraphicFramePr>
        <p:xfrm>
          <a:off x="7810832" y="4919496"/>
          <a:ext cx="5324475" cy="209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F242E1E-2D2F-A518-3606-B82FB875B4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599851-8D80-C99A-F20F-124249A1A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9088"/>
          <a:stretch>
            <a:fillRect/>
          </a:stretch>
        </p:blipFill>
        <p:spPr>
          <a:xfrm>
            <a:off x="8159930" y="1421940"/>
            <a:ext cx="5775858" cy="5781505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9616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Serviço de Atendimento ao Consumidor (SAC)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88" y="1421940"/>
            <a:ext cx="6306750" cy="58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Nosso SAC está estruturado de acordo com os requisitos do Código de Defesa do Consumidor, atendendo reclamações, solicitações de informações, cancelamentos e elogios, obedecendo a todas as exigências estabelecidas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Decreto nº 6.523/2008.</a:t>
            </a: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ligações são gratuitas e no primeiro menu eletrônico o cliente já tem as opções de contato com o operador, registro de reclamação e solicitação de cancelamento de contratos e serviços, assim como a solicitação de informações gerais e elogios. Quando não for possível resolver uma questão durante a ligação com o consumidor, é aberta uma reclamação e as informações são encaminhadas às áreas responsáveis.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opções relacionadas a reclamações e cancelamentos são tratadas pelo atendente no primeiro nível de atendimento e têm prioridade.</a:t>
            </a: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09760109-5916-1A69-0729-60AA1436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DBC4F477-E2F5-3CFD-556A-9DFCB168CFFB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3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256B182-4AB0-6AEF-FFA2-DBD1BB3650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0C4911-C14C-ADBC-46CA-3FDE99154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t="8210" r="3943"/>
          <a:stretch>
            <a:fillRect/>
          </a:stretch>
        </p:blipFill>
        <p:spPr>
          <a:xfrm>
            <a:off x="8184928" y="1406720"/>
            <a:ext cx="5837073" cy="5796725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45983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Melhoria Contínua</a:t>
            </a: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1419787"/>
            <a:ext cx="6094482" cy="31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Ouvidoria, além de se dedicar a atender sempre com excelência, segue promovendo a melhoria contínua, buscando aprimorar processos que possam somar valor à experiência dos clientes, entendendo suas dores. Ao mesmo tempo, procura tornar as esteiras operacionais mais eficientes, analisando detalhadamente a causa dos problemas para elaborar e executar planos de ação junto com as áreas parceiras.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4B1CAB27-F0E7-99FE-7260-6FEFD98B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152DC417-29AA-BCF9-6AE9-72FA4141B950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4B22D9F1-6FAD-7BF5-3B19-EB1E7D1C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9" y="5207846"/>
            <a:ext cx="6057299" cy="18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Política de Ouvidoria apresenta diretrizes e responsabilidades em nossos processos e procedimentos de atendimento ao cliente. Esse documento está sendo constantemente atualizado e melhorado para acompanhar o caráter dinâmico dos assuntos relacionados a clientes.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81F41A0-355C-1CBB-002C-ED1B147C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4558980"/>
            <a:ext cx="411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Política de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0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D34DA8-EBD5-D1A5-9B87-4F6E74DD2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C49CCF8-6FE0-88CE-351A-40FAAABBE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6230"/>
          <a:stretch>
            <a:fillRect/>
          </a:stretch>
        </p:blipFill>
        <p:spPr>
          <a:xfrm>
            <a:off x="8184928" y="1358806"/>
            <a:ext cx="5750860" cy="5813994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216162"/>
            <a:ext cx="5932881" cy="34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vem avançando no esforço de contribuir para a excelência no atendimento do Banco Topázio.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Geração de informações mais qualificadas, para melhor contribuir com a proposição de melhorias às diversas áreas do Banco, na operacionalização dos processos, produtos e serviços.</a:t>
            </a:r>
            <a:b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Dentre as ações realizadas, destaca-se a conclusão de novos aprimoramentos na sistemática de categorização das reclamações registradas na Ouvidoria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485854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B4DCCCFE-F59B-2021-5B79-FAD33CD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AC495782-34A5-585E-718A-15730E22BF9F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774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5680580-9987-4218-C88D-26A6C6CD01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FD2239-7A76-2F2F-988E-B0AAD72CA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/>
          <a:stretch>
            <a:fillRect/>
          </a:stretch>
        </p:blipFill>
        <p:spPr>
          <a:xfrm>
            <a:off x="8247280" y="1390476"/>
            <a:ext cx="5750861" cy="5750859"/>
          </a:xfrm>
          <a:prstGeom prst="flowChartConnector">
            <a:avLst/>
          </a:prstGeom>
        </p:spPr>
      </p:pic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038305"/>
            <a:ext cx="5965386" cy="43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ano d</a:t>
            </a: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 2026, os esforços da Ouvidoria estarão voltados para a execução e implementação de novas ações voltadas a geração de melhorias nos processos internos e com parceiros, de modo a termos maiores avanços no contexto de efetividade das resoluções e melhoria da satisfação de nossos clientes.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Soma-se, ainda, as ações que estão sendo desenvolvidas no sentido de se ampliar a participação da Ouvidoria no modelo de governança do Banco, com vistas a contribuir com a visão do cliente, percebida a partir dos diversos tipos de manifestações recebidas.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421940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F5D1D392-1201-153C-F078-1086A6A2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1CEDEA12-2079-C9E3-E9F2-F739889F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231C9808-593E-53DF-6DE9-49034B949DFE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36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945664" y="-1391658"/>
            <a:ext cx="12838989" cy="111684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549" y="6723316"/>
            <a:ext cx="2429302" cy="81803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4A8F27-8BD8-AE37-CEE2-7AA2803148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2892" y="-1391658"/>
            <a:ext cx="12838989" cy="11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BC72B26-E0FB-1D1A-3FE9-D23AC43B49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E4FCF8-4541-F561-E7A1-4CC0E3719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4"/>
          <a:stretch>
            <a:fillRect/>
          </a:stretch>
        </p:blipFill>
        <p:spPr>
          <a:xfrm>
            <a:off x="7796003" y="1026750"/>
            <a:ext cx="5917950" cy="5376000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120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Introdução</a:t>
            </a:r>
            <a:r>
              <a:rPr lang="pt-BR" altLang="pt-BR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alt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099" name="Imagem 6">
            <a:extLst>
              <a:ext uri="{FF2B5EF4-FFF2-40B4-BE49-F238E27FC236}">
                <a16:creationId xmlns:a16="http://schemas.microsoft.com/office/drawing/2014/main" id="{0BBD974B-8F7D-4CC4-A84E-D05DDB94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ráfico 2">
            <a:extLst>
              <a:ext uri="{FF2B5EF4-FFF2-40B4-BE49-F238E27FC236}">
                <a16:creationId xmlns:a16="http://schemas.microsoft.com/office/drawing/2014/main" id="{AD1D3C88-735D-327A-2134-B953D097267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996ED610-5E27-915A-11E7-4B901F5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710485" cy="63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latin typeface="Montserrat" pitchFamily="2" charset="0"/>
                <a:cs typeface="Arial" panose="020B0604020202020204" pitchFamily="34" charset="0"/>
              </a:rPr>
              <a:t>Em atendimento à Resolução nº 4.860/2020 do Conselho Monetário Nacional e normas complementares, e com o objetivo de fortalecer a transparência do Banco Topázio com os clientes, apresentamos um panorama das atribuições e indicadores do componente organizacional de Ouvidoria do 2º semestre de 2025.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é o canal de comunicação de última instância, inclusive de mediação de conflitos, entre a instituição e os clientes e usuários de produtos e serviços, que não tiveram suas demandas solucionadas nos canais de relacionamento primário.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atuação da Ouvidoria é orientada a solucionar as demandas de clientes, com transparência, independência e imparcialidade.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904D283-9409-E887-80AF-7739D73E08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AF8851-F408-857E-78CA-DF9D16480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/>
          <a:stretch>
            <a:fillRect/>
          </a:stretch>
        </p:blipFill>
        <p:spPr>
          <a:xfrm>
            <a:off x="7836462" y="869203"/>
            <a:ext cx="5796194" cy="5714363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7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Mensagem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" y="1649721"/>
            <a:ext cx="6155367" cy="4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Trabalhamos com o compromisso de fornecer soluções ágeis e eficientes ao mercado, com foco no cliente, a fim de melhorar continuamente sua experiência.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Disponibilizamos canais que visam dar transparência às ações do Banco e a ampliar o acesso dos clientes e cidadãos aos serviços prestados pelos diversos canais de atendimento da Instituição.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área é um indutor de melhoria contínua nas relações dos clientes com o Banco e participa da construção e validação de projetos relacionados a produtos e atendimento ao cliente.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756305-C4A0-4511-8AAF-2AC82D0B2D1F}"/>
              </a:ext>
            </a:extLst>
          </p:cNvPr>
          <p:cNvSpPr txBox="1"/>
          <p:nvPr/>
        </p:nvSpPr>
        <p:spPr>
          <a:xfrm>
            <a:off x="334351" y="5975521"/>
            <a:ext cx="76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Banco Topázio </a:t>
            </a:r>
            <a:endParaRPr lang="pt-BR" dirty="0"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0D2DDC7E-DF5B-04C6-0573-83B547F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C5C5E0CF-9AA6-BA3A-EC75-86245939329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55F49A-48DF-AE6F-FAEE-6C8D366E9BF3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729" y="5473940"/>
            <a:ext cx="360000" cy="312982"/>
          </a:xfrm>
          <a:prstGeom prst="rect">
            <a:avLst/>
          </a:prstGeom>
        </p:spPr>
      </p:pic>
      <p:pic>
        <p:nvPicPr>
          <p:cNvPr id="7" name="Gráfico 1">
            <a:extLst>
              <a:ext uri="{FF2B5EF4-FFF2-40B4-BE49-F238E27FC236}">
                <a16:creationId xmlns:a16="http://schemas.microsoft.com/office/drawing/2014/main" id="{EAAEBED4-2FC2-7C3C-BB1A-0FABE7036A3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150" y="1553242"/>
            <a:ext cx="360000" cy="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48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2"/>
                </a:solidFill>
                <a:latin typeface="Montserrat" pitchFamily="2" charset="0"/>
              </a:rPr>
              <a:t>Sobre o banco Topázio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83365"/>
            <a:ext cx="61835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>
                <a:solidFill>
                  <a:srgbClr val="41464A"/>
                </a:solidFill>
                <a:latin typeface="Montserrat" pitchFamily="2" charset="0"/>
              </a:rPr>
              <a:t>Banco digital B2B, com atuação nacional e especializado nos segmentos de câmbio, crédito e bank as a service.</a:t>
            </a:r>
          </a:p>
          <a:p>
            <a:pPr algn="just"/>
            <a:endParaRPr lang="pt-BR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>
                <a:solidFill>
                  <a:srgbClr val="41464A"/>
                </a:solidFill>
                <a:latin typeface="Montserrat" pitchFamily="2" charset="0"/>
              </a:rPr>
              <a:t>Através da nossa expertise em tecnologia e atentos a evolução do setor financeiro, desenvolvemos produtos e serviços de qualidade e pertinentes à necessidades dos nossos clientes. </a:t>
            </a:r>
          </a:p>
          <a:p>
            <a:pPr algn="just"/>
            <a:endParaRPr lang="pt-BR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>
                <a:solidFill>
                  <a:srgbClr val="41464A"/>
                </a:solidFill>
                <a:latin typeface="Montserrat" pitchFamily="2" charset="0"/>
              </a:rPr>
              <a:t>Nosso diferencial é um time especializado que garante um atendimento próximo, ágil e flexível para a construção de parcerias duradouras.</a:t>
            </a:r>
          </a:p>
          <a:p>
            <a:pPr algn="just"/>
            <a:endParaRPr lang="pt-BR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endParaRPr lang="pt-BR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sz="2000" b="1">
                <a:solidFill>
                  <a:schemeClr val="tx2"/>
                </a:solidFill>
                <a:latin typeface="Montserrat" pitchFamily="2" charset="0"/>
              </a:rPr>
              <a:t>Somos movidos pelo desafio de acelerar e transformar negócios. 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487F54-ED49-225F-5994-B158C0379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1" y="1223575"/>
            <a:ext cx="76771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EC4D854-B493-1553-9F00-2B0AA53ECD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BC3FF5-8376-5491-E8A1-F2DA45490B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/>
          <a:stretch>
            <a:fillRect/>
          </a:stretch>
        </p:blipFill>
        <p:spPr>
          <a:xfrm>
            <a:off x="8078968" y="1198490"/>
            <a:ext cx="5823476" cy="5781505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1588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Valores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88270" y="2634411"/>
            <a:ext cx="505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NOSSA ESSÊNCIA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Nosso negócio é acelerar negócios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SOMOS OBCECADOS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Por relevância, agilidade e pertinência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COM ATITUDE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Inovadora, transformadora e de cocriação com nossos clientes e parceiros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5435724-503B-4405-9F70-7BCC05306F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956" y="2540649"/>
            <a:ext cx="843903" cy="3139321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A8285DE-CD12-594F-1AB8-CFAC9D2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C67BEFCC-1B07-7BDC-EBF8-C832D2623B71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4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64BEB-DEC5-DCE2-296B-A8A74D75896B}"/>
              </a:ext>
            </a:extLst>
          </p:cNvPr>
          <p:cNvGrpSpPr/>
          <p:nvPr/>
        </p:nvGrpSpPr>
        <p:grpSpPr>
          <a:xfrm>
            <a:off x="701501" y="1504599"/>
            <a:ext cx="13117493" cy="5531449"/>
            <a:chOff x="86482" y="1504599"/>
            <a:chExt cx="13117493" cy="553144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FC859A-7BBC-0185-DAAB-83FD000EFB85}"/>
                </a:ext>
              </a:extLst>
            </p:cNvPr>
            <p:cNvSpPr/>
            <p:nvPr/>
          </p:nvSpPr>
          <p:spPr>
            <a:xfrm>
              <a:off x="465731" y="3287782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51C4C7"/>
                  </a:solidFill>
                  <a:latin typeface="Montserrat" pitchFamily="2" charset="0"/>
                </a:rPr>
                <a:t>2005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65FC49D-5A62-4CF9-E342-10B6C1CE4ABB}"/>
                </a:ext>
              </a:extLst>
            </p:cNvPr>
            <p:cNvSpPr/>
            <p:nvPr/>
          </p:nvSpPr>
          <p:spPr>
            <a:xfrm>
              <a:off x="2092537" y="4234391"/>
              <a:ext cx="9781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F3139"/>
                  </a:solidFill>
                  <a:latin typeface="Montserrat" pitchFamily="2" charset="0"/>
                </a:rPr>
                <a:t>2009</a:t>
              </a:r>
            </a:p>
          </p:txBody>
        </p:sp>
        <p:pic>
          <p:nvPicPr>
            <p:cNvPr id="5" name="Gráfico 57">
              <a:extLst>
                <a:ext uri="{FF2B5EF4-FFF2-40B4-BE49-F238E27FC236}">
                  <a16:creationId xmlns:a16="http://schemas.microsoft.com/office/drawing/2014/main" id="{3928C828-9F5E-97E7-DF34-684DE3D883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321367" y="4701158"/>
              <a:ext cx="553962" cy="21484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6122C86-FF71-80E8-583E-5596C312B01B}"/>
                </a:ext>
              </a:extLst>
            </p:cNvPr>
            <p:cNvSpPr txBox="1"/>
            <p:nvPr/>
          </p:nvSpPr>
          <p:spPr>
            <a:xfrm>
              <a:off x="86482" y="4380714"/>
              <a:ext cx="17008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Nasce a Topázio Crédito, Financiamento</a:t>
              </a:r>
            </a:p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e Investimento.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41868B-2D47-9AA0-6E00-CB7E4F35E0D0}"/>
                </a:ext>
              </a:extLst>
            </p:cNvPr>
            <p:cNvSpPr txBox="1"/>
            <p:nvPr/>
          </p:nvSpPr>
          <p:spPr>
            <a:xfrm>
              <a:off x="8370944" y="3242386"/>
              <a:ext cx="1454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Lançamos nossa nova marca e posicionamento.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F095BD-4F72-9D84-7BCE-DD4842DEF4CC}"/>
                </a:ext>
              </a:extLst>
            </p:cNvPr>
            <p:cNvSpPr txBox="1"/>
            <p:nvPr/>
          </p:nvSpPr>
          <p:spPr>
            <a:xfrm>
              <a:off x="3341084" y="4377574"/>
              <a:ext cx="18234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Ampliamos nossas parcerias estratégicas com empresas de atuação nacional.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C2C66-37DD-8F72-97EE-717FC373AB7B}"/>
                </a:ext>
              </a:extLst>
            </p:cNvPr>
            <p:cNvSpPr txBox="1"/>
            <p:nvPr/>
          </p:nvSpPr>
          <p:spPr>
            <a:xfrm>
              <a:off x="4949399" y="2496862"/>
              <a:ext cx="191274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Utilizando nossa expertise tecnológica e licença bancária, lançamos o Bank as a Service, contribuindo na transformação do mercado financeiro,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8AE3A5-8FCF-656D-854C-C1D39E2908B7}"/>
                </a:ext>
              </a:extLst>
            </p:cNvPr>
            <p:cNvSpPr txBox="1"/>
            <p:nvPr/>
          </p:nvSpPr>
          <p:spPr>
            <a:xfrm>
              <a:off x="6357942" y="4370506"/>
              <a:ext cx="22548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Criamos novos canais digitais e uma plataforma de contratação de crédito para micro e pequenas empresas de forma 100% digital.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8B6AB0-9E06-9ED5-535B-6F1A63505CDB}"/>
                </a:ext>
              </a:extLst>
            </p:cNvPr>
            <p:cNvSpPr txBox="1"/>
            <p:nvPr/>
          </p:nvSpPr>
          <p:spPr>
            <a:xfrm>
              <a:off x="9853226" y="4358392"/>
              <a:ext cx="178257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Lançamento Fineasy Tech, empresa parceira TI;</a:t>
              </a:r>
              <a:b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</a:b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Início das operações de CCME.</a:t>
              </a:r>
            </a:p>
            <a:p>
              <a:pPr algn="ctr"/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Firmamos sociedade  com a Ebanx, empresa global de meios de pagamentos, intensificando as operações de câmbio.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117034-5D96-5FC1-7DF4-DAFEB2AD361B}"/>
                </a:ext>
              </a:extLst>
            </p:cNvPr>
            <p:cNvSpPr txBox="1"/>
            <p:nvPr/>
          </p:nvSpPr>
          <p:spPr>
            <a:xfrm>
              <a:off x="1762066" y="2911733"/>
              <a:ext cx="1767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Com o crescimento, nos tornamos banco, ampliando nosso portfólio de produtos.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pic>
          <p:nvPicPr>
            <p:cNvPr id="13" name="Gráfico 57">
              <a:extLst>
                <a:ext uri="{FF2B5EF4-FFF2-40B4-BE49-F238E27FC236}">
                  <a16:creationId xmlns:a16="http://schemas.microsoft.com/office/drawing/2014/main" id="{2BE7F29C-B5DD-EA30-597A-17D44BB14AB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5531" y="3715054"/>
              <a:ext cx="553962" cy="21484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12FE5CB-5FF9-B492-6937-9C958AE7AF8F}"/>
                </a:ext>
              </a:extLst>
            </p:cNvPr>
            <p:cNvSpPr txBox="1"/>
            <p:nvPr/>
          </p:nvSpPr>
          <p:spPr>
            <a:xfrm>
              <a:off x="11437146" y="1504599"/>
              <a:ext cx="176682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Através da nossa parceria com a Ebanx, ampliamos nosso ecossistema de atuação. </a:t>
              </a:r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Iniciamos as operações com Remessa Online, líder brasileira em remessas internacionais.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1FB9987-5D59-69CD-942C-B645D7554ED5}"/>
                </a:ext>
              </a:extLst>
            </p:cNvPr>
            <p:cNvSpPr/>
            <p:nvPr/>
          </p:nvSpPr>
          <p:spPr>
            <a:xfrm>
              <a:off x="265930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435AD6-0B20-D8C6-AD17-DEA91C439011}"/>
                </a:ext>
              </a:extLst>
            </p:cNvPr>
            <p:cNvSpPr/>
            <p:nvPr/>
          </p:nvSpPr>
          <p:spPr>
            <a:xfrm>
              <a:off x="1913755" y="4096691"/>
              <a:ext cx="1360901" cy="92334"/>
            </a:xfrm>
            <a:prstGeom prst="rect">
              <a:avLst/>
            </a:prstGeom>
            <a:solidFill>
              <a:srgbClr val="0F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3E3134-6BDB-0927-D209-6AB4C608E53E}"/>
                </a:ext>
              </a:extLst>
            </p:cNvPr>
            <p:cNvSpPr/>
            <p:nvPr/>
          </p:nvSpPr>
          <p:spPr>
            <a:xfrm>
              <a:off x="3569379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768BC11-D004-3908-44E6-80126111D627}"/>
                </a:ext>
              </a:extLst>
            </p:cNvPr>
            <p:cNvSpPr/>
            <p:nvPr/>
          </p:nvSpPr>
          <p:spPr>
            <a:xfrm>
              <a:off x="3822519" y="3287782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2016</a:t>
              </a:r>
            </a:p>
          </p:txBody>
        </p:sp>
        <p:pic>
          <p:nvPicPr>
            <p:cNvPr id="19" name="Gráfico 57">
              <a:extLst>
                <a:ext uri="{FF2B5EF4-FFF2-40B4-BE49-F238E27FC236}">
                  <a16:creationId xmlns:a16="http://schemas.microsoft.com/office/drawing/2014/main" id="{D1174002-B0CF-23C3-4FE7-67122FE6A7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3042" y="3715054"/>
              <a:ext cx="553962" cy="21484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3A4D238-D3B8-B4DB-1025-4123EC5E4BA5}"/>
                </a:ext>
              </a:extLst>
            </p:cNvPr>
            <p:cNvSpPr/>
            <p:nvPr/>
          </p:nvSpPr>
          <p:spPr>
            <a:xfrm>
              <a:off x="5410107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F3139"/>
                  </a:solidFill>
                  <a:latin typeface="Montserrat" pitchFamily="2" charset="0"/>
                </a:rPr>
                <a:t>2017</a:t>
              </a:r>
            </a:p>
          </p:txBody>
        </p:sp>
        <p:pic>
          <p:nvPicPr>
            <p:cNvPr id="21" name="Gráfico 57">
              <a:extLst>
                <a:ext uri="{FF2B5EF4-FFF2-40B4-BE49-F238E27FC236}">
                  <a16:creationId xmlns:a16="http://schemas.microsoft.com/office/drawing/2014/main" id="{D1638EA5-0EEC-C160-7EF8-04630CDE18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88442" y="4701158"/>
              <a:ext cx="553962" cy="214849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C19E108-F650-6DBF-34C0-9294DF572DB0}"/>
                </a:ext>
              </a:extLst>
            </p:cNvPr>
            <p:cNvSpPr/>
            <p:nvPr/>
          </p:nvSpPr>
          <p:spPr>
            <a:xfrm>
              <a:off x="5180830" y="4096691"/>
              <a:ext cx="1360901" cy="92334"/>
            </a:xfrm>
            <a:prstGeom prst="rect">
              <a:avLst/>
            </a:prstGeom>
            <a:solidFill>
              <a:srgbClr val="0F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B0FB3A0-E04F-BE64-1747-3E9EB3DD9FFB}"/>
                </a:ext>
              </a:extLst>
            </p:cNvPr>
            <p:cNvSpPr/>
            <p:nvPr/>
          </p:nvSpPr>
          <p:spPr>
            <a:xfrm>
              <a:off x="6798354" y="4096691"/>
              <a:ext cx="1360901" cy="92334"/>
            </a:xfrm>
            <a:prstGeom prst="rect">
              <a:avLst/>
            </a:prstGeom>
            <a:solidFill>
              <a:srgbClr val="51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D853BF-5E5A-B53A-5070-F858B986246F}"/>
                </a:ext>
              </a:extLst>
            </p:cNvPr>
            <p:cNvSpPr/>
            <p:nvPr/>
          </p:nvSpPr>
          <p:spPr>
            <a:xfrm>
              <a:off x="7047486" y="3287782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51C4C7"/>
                  </a:solidFill>
                  <a:latin typeface="Montserrat" pitchFamily="2" charset="0"/>
                </a:rPr>
                <a:t>2018</a:t>
              </a:r>
            </a:p>
          </p:txBody>
        </p:sp>
        <p:pic>
          <p:nvPicPr>
            <p:cNvPr id="25" name="Gráfico 57">
              <a:extLst>
                <a:ext uri="{FF2B5EF4-FFF2-40B4-BE49-F238E27FC236}">
                  <a16:creationId xmlns:a16="http://schemas.microsoft.com/office/drawing/2014/main" id="{A4320D73-EC73-5B9F-C4FE-99A2304CD4B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2017" y="3715054"/>
              <a:ext cx="553962" cy="214849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9FEAA37-5344-71CD-DCB7-169FA1F4DC3F}"/>
                </a:ext>
              </a:extLst>
            </p:cNvPr>
            <p:cNvSpPr/>
            <p:nvPr/>
          </p:nvSpPr>
          <p:spPr>
            <a:xfrm>
              <a:off x="8642195" y="4234391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F3139"/>
                  </a:solidFill>
                  <a:latin typeface="Montserrat" pitchFamily="2" charset="0"/>
                </a:rPr>
                <a:t>2019</a:t>
              </a:r>
            </a:p>
          </p:txBody>
        </p:sp>
        <p:pic>
          <p:nvPicPr>
            <p:cNvPr id="27" name="Gráfico 57">
              <a:extLst>
                <a:ext uri="{FF2B5EF4-FFF2-40B4-BE49-F238E27FC236}">
                  <a16:creationId xmlns:a16="http://schemas.microsoft.com/office/drawing/2014/main" id="{2453EF0E-A115-A8CC-94CE-9699776DA9B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26942" y="4701158"/>
              <a:ext cx="553962" cy="2148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3AAA16-1DCE-42D9-078D-7EFB5B86C35E}"/>
                </a:ext>
              </a:extLst>
            </p:cNvPr>
            <p:cNvSpPr/>
            <p:nvPr/>
          </p:nvSpPr>
          <p:spPr>
            <a:xfrm>
              <a:off x="8419330" y="4096691"/>
              <a:ext cx="1360901" cy="92334"/>
            </a:xfrm>
            <a:prstGeom prst="rect">
              <a:avLst/>
            </a:prstGeom>
            <a:solidFill>
              <a:srgbClr val="0F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/>
                </a:solidFill>
                <a:latin typeface="Montserrat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3BF78C6-2C9C-444F-967C-171C9B60BC2B}"/>
                </a:ext>
              </a:extLst>
            </p:cNvPr>
            <p:cNvSpPr/>
            <p:nvPr/>
          </p:nvSpPr>
          <p:spPr>
            <a:xfrm>
              <a:off x="10046379" y="4096691"/>
              <a:ext cx="1360901" cy="92334"/>
            </a:xfrm>
            <a:prstGeom prst="rect">
              <a:avLst/>
            </a:prstGeom>
            <a:solidFill>
              <a:srgbClr val="51C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E2AEE3-A46E-4FC4-A141-0D738065FFF1}"/>
                </a:ext>
              </a:extLst>
            </p:cNvPr>
            <p:cNvSpPr/>
            <p:nvPr/>
          </p:nvSpPr>
          <p:spPr>
            <a:xfrm>
              <a:off x="10262650" y="3287782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2020</a:t>
              </a:r>
            </a:p>
          </p:txBody>
        </p:sp>
        <p:pic>
          <p:nvPicPr>
            <p:cNvPr id="31" name="Gráfico 57">
              <a:extLst>
                <a:ext uri="{FF2B5EF4-FFF2-40B4-BE49-F238E27FC236}">
                  <a16:creationId xmlns:a16="http://schemas.microsoft.com/office/drawing/2014/main" id="{2148128A-E5C2-B734-6F2F-7E055B4B83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80042" y="3715054"/>
              <a:ext cx="553962" cy="21484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FB5177C-D987-57AC-D66A-9A590EC7B917}"/>
                </a:ext>
              </a:extLst>
            </p:cNvPr>
            <p:cNvSpPr/>
            <p:nvPr/>
          </p:nvSpPr>
          <p:spPr>
            <a:xfrm>
              <a:off x="11991882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F3139"/>
                  </a:solidFill>
                  <a:latin typeface="Montserrat" pitchFamily="2" charset="0"/>
                </a:rPr>
                <a:t>2021</a:t>
              </a:r>
            </a:p>
          </p:txBody>
        </p:sp>
        <p:pic>
          <p:nvPicPr>
            <p:cNvPr id="33" name="Gráfico 57">
              <a:extLst>
                <a:ext uri="{FF2B5EF4-FFF2-40B4-BE49-F238E27FC236}">
                  <a16:creationId xmlns:a16="http://schemas.microsoft.com/office/drawing/2014/main" id="{9CBCCFBA-25FD-6F21-EE33-93CA95B687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70217" y="4701158"/>
              <a:ext cx="553962" cy="214849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F044202-22A9-4B7C-CA11-4D56EAFC0719}"/>
                </a:ext>
              </a:extLst>
            </p:cNvPr>
            <p:cNvSpPr/>
            <p:nvPr/>
          </p:nvSpPr>
          <p:spPr>
            <a:xfrm>
              <a:off x="11762605" y="4096691"/>
              <a:ext cx="1360901" cy="92334"/>
            </a:xfrm>
            <a:prstGeom prst="rect">
              <a:avLst/>
            </a:prstGeom>
            <a:solidFill>
              <a:srgbClr val="0F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2"/>
                </a:solidFill>
                <a:latin typeface="Montserrat" pitchFamily="2" charset="0"/>
              </a:endParaRPr>
            </a:p>
          </p:txBody>
        </p:sp>
      </p:grpSp>
      <p:sp>
        <p:nvSpPr>
          <p:cNvPr id="35" name="Google Shape;402;p19">
            <a:extLst>
              <a:ext uri="{FF2B5EF4-FFF2-40B4-BE49-F238E27FC236}">
                <a16:creationId xmlns:a16="http://schemas.microsoft.com/office/drawing/2014/main" id="{C66780AB-0DD8-FC00-C48D-F55F1DC29F16}"/>
              </a:ext>
            </a:extLst>
          </p:cNvPr>
          <p:cNvSpPr txBox="1"/>
          <p:nvPr/>
        </p:nvSpPr>
        <p:spPr>
          <a:xfrm>
            <a:off x="509814" y="6627906"/>
            <a:ext cx="7845117" cy="17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73120" rIns="146280" bIns="7312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Somos parte do grupo </a:t>
            </a: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Correa da Silva </a:t>
            </a: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formado por grandes empresas de atuação nacional, e estamos presente no mercado financeiro desde 2005.</a:t>
            </a:r>
            <a:endParaRPr lang="pt-BR" sz="24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1600" dirty="0">
              <a:solidFill>
                <a:schemeClr val="bg2"/>
              </a:solidFill>
              <a:latin typeface="Montserrat" pitchFamily="2" charset="0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20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">
            <a:extLst>
              <a:ext uri="{FF2B5EF4-FFF2-40B4-BE49-F238E27FC236}">
                <a16:creationId xmlns:a16="http://schemas.microsoft.com/office/drawing/2014/main" id="{5B79A795-D5F4-D13C-F785-FCB96710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4" y="307068"/>
            <a:ext cx="5299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chemeClr val="tx2"/>
                </a:solidFill>
                <a:latin typeface="Montserrat" pitchFamily="2" charset="0"/>
              </a:rPr>
              <a:t>Nossa história</a:t>
            </a:r>
            <a:endParaRPr lang="pt-BR" altLang="pt-BR" sz="5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C1F15-784F-694C-8BAD-AEDDF280F6ED}"/>
              </a:ext>
            </a:extLst>
          </p:cNvPr>
          <p:cNvSpPr txBox="1"/>
          <p:nvPr/>
        </p:nvSpPr>
        <p:spPr>
          <a:xfrm>
            <a:off x="552597" y="1230398"/>
            <a:ext cx="6893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diz muito </a:t>
            </a:r>
            <a:r>
              <a:rPr lang="pt-BR" sz="28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sobre quem somos</a:t>
            </a:r>
            <a:endParaRPr lang="pt-BR" sz="2800" dirty="0">
              <a:solidFill>
                <a:schemeClr val="tx2"/>
              </a:solidFill>
              <a:latin typeface="Montserrat" pitchFamily="2" charset="0"/>
              <a:ea typeface="Century Gothic"/>
              <a:cs typeface="Century Gothic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0866D7-C315-64B5-10CC-59BB6E06AC19}"/>
              </a:ext>
            </a:extLst>
          </p:cNvPr>
          <p:cNvSpPr/>
          <p:nvPr/>
        </p:nvSpPr>
        <p:spPr>
          <a:xfrm>
            <a:off x="0" y="8095318"/>
            <a:ext cx="14630399" cy="147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1BC06C39-B28D-E03E-052A-47AB5A0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97" y="5393237"/>
            <a:ext cx="1529770" cy="5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31" descr="Logotipo&#10;&#10;Descrição gerada automaticamente">
            <a:extLst>
              <a:ext uri="{FF2B5EF4-FFF2-40B4-BE49-F238E27FC236}">
                <a16:creationId xmlns:a16="http://schemas.microsoft.com/office/drawing/2014/main" id="{4E6A6A5F-24DA-D5AA-7A34-F2EFB3460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36735" r="10805" b="35388"/>
          <a:stretch/>
        </p:blipFill>
        <p:spPr>
          <a:xfrm>
            <a:off x="10782642" y="6798821"/>
            <a:ext cx="1178799" cy="375194"/>
          </a:xfrm>
          <a:prstGeom prst="rect">
            <a:avLst/>
          </a:prstGeom>
        </p:spPr>
      </p:pic>
      <p:pic>
        <p:nvPicPr>
          <p:cNvPr id="42" name="Picture 2" descr="Remessa Online">
            <a:extLst>
              <a:ext uri="{FF2B5EF4-FFF2-40B4-BE49-F238E27FC236}">
                <a16:creationId xmlns:a16="http://schemas.microsoft.com/office/drawing/2014/main" id="{F5A78687-74C5-DF6A-F039-51698CCF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167" y="3685446"/>
            <a:ext cx="1501008" cy="1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2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91" y="341883"/>
            <a:ext cx="3985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Missão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2" y="2118756"/>
            <a:ext cx="6374932" cy="35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missão como Ouvidoria é atender de forma diferenciada cada cliente, com o compromisso de fornecer as melhores soluções e fortalecer o relacionamento.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Atuamos na governança das reclamações, buscamos desenvolver iniciativas de melhoria continua, criando ações e aprimorando a sinergia com a área de negócio para melhorar a experiência dos clientes e minimizar os riscos operacionais e de imagem.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26" y="5535184"/>
            <a:ext cx="5254947" cy="16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Atender cada cliente de forma única e transparente, transformando cada relacionamento em uma oportunidade de melhoria.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6CA4887C-8F43-497B-9CB9-74BDBD73934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5140" y="6466228"/>
            <a:ext cx="360000" cy="312982"/>
          </a:xfrm>
          <a:prstGeom prst="rect">
            <a:avLst/>
          </a:prstGeom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DF57F28D-CE81-4A2F-86EC-C169F632E27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091" y="5595445"/>
            <a:ext cx="360000" cy="312632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481DCA9-51DD-64BC-34D4-1ABC62D8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C6724BE-40FA-FB2F-E9DE-604516C8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417121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Canais de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B5DC0F83-8E51-8F8B-F710-1ADFD4B8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2087565"/>
            <a:ext cx="6337760" cy="29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dispõe de canais institucionais ágeis e eficazes, para acesso gratuito dos clientes e usuários do Banco Topázio, por meio do telefone e internet, que são amplamente divulgados nos materiais destinados aos clientes e no site institucional, observadas as normas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D57ED62A-022C-F9C2-A467-F52AC4DF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25" y="5013622"/>
            <a:ext cx="5285433" cy="19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contato com a Ouvidoria pode ser realizado por telefone e através do nosso site: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Telefone: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0800 648 4040</a:t>
            </a:r>
            <a:r>
              <a:rPr lang="pt-BR" sz="14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, de 2ª a 6ª feira, das 9h às 12h e das 14h às 17:30h (exceto feriados nacionais).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https://www.bancotopazio.com.br/ouvidoria/</a:t>
            </a:r>
          </a:p>
          <a:p>
            <a:endParaRPr lang="pt-BR" sz="1600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2600BF-E910-0093-7280-C22E1F0417D2}"/>
              </a:ext>
            </a:extLst>
          </p:cNvPr>
          <p:cNvSpPr txBox="1"/>
          <p:nvPr/>
        </p:nvSpPr>
        <p:spPr>
          <a:xfrm>
            <a:off x="9504242" y="4519986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Canais de Ouvidoria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AE8BFA7-E533-9669-B969-4F6C909EE358}"/>
              </a:ext>
            </a:extLst>
          </p:cNvPr>
          <p:cNvSpPr/>
          <p:nvPr/>
        </p:nvSpPr>
        <p:spPr>
          <a:xfrm>
            <a:off x="7990094" y="4382014"/>
            <a:ext cx="5506497" cy="2562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0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5619375B-C3C5-6E97-9AEC-325319BF01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09D106-C0A8-5CD4-9062-CE2E64263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7490"/>
          <a:stretch>
            <a:fillRect/>
          </a:stretch>
        </p:blipFill>
        <p:spPr>
          <a:xfrm>
            <a:off x="8247282" y="1249605"/>
            <a:ext cx="5750860" cy="5800660"/>
          </a:xfrm>
          <a:prstGeom prst="flowChartConnector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56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Eficácia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679282" cy="56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principal objetivo da Ouvidoria é atuar em defesa dos interesses dos clientes que tenham procurado os serviços de atendimento primário e não tenham ficado satisfeitos com a resposta que apresentamos nesses canais, buscando aperfeiçoar e melhorar os produtos, os serviços e o atendimento que prestamos.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Tem foco também na evolução de processos e  procedimentos internos, de forma a assegurar medidas preventivas e corretivas, além de garantir sua autonomia, como canal de última instância, para atender as reclamações recebidas.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Confira a seguir informações detalhadas sobre os indicadores do semestre.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B288A4FC-D3E9-78A6-D151-067386F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E00EEAE9-335F-955C-B82C-C9F62F2B065A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89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Ciclo do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06" y="1702084"/>
            <a:ext cx="4913643" cy="71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início do processo é o contato realizado  por clientes e usuários de produtos e serviços do Banco do Topázio, por meio de telefone ou mensagem eletrônica, objetivando apresentar reclamações, denúncias, sugestões, elogios ou solicitar informações.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 manifestação dos cidadãos é registrada em sistema próprio, com a geração de número de protocolo, que é informado ao demandante, ficando todos os documentos e gravações telefônicas acondicionados em arquivo específico com os devidos requisitos de segurança.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736798-E63F-4807-966F-860EEE6692E5}"/>
              </a:ext>
            </a:extLst>
          </p:cNvPr>
          <p:cNvSpPr txBox="1"/>
          <p:nvPr/>
        </p:nvSpPr>
        <p:spPr>
          <a:xfrm>
            <a:off x="8849678" y="1596491"/>
            <a:ext cx="4913644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Ouvidoria realiza a análise detalhada do caso apresentado, atestando a fundamentação do que está sendo reclamado e conhecendo os procedimentos adotados pelas instâncias de atendimento e os normativos existentes sobre o tema.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Após a análise, a Ouvidoria interage com as diversas unidades da Instituição com o objetivo de identificar possibilidades de resolução, observados o Código de Defesa do Consumidor.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No prazo estabelecido na legislação aplicável, a Ouvidoria elabora e encaminha resposta às manifestações recebidas, por telefone, carta ou e-mail.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DF6386-E43E-474B-86E6-75A4BC82AF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4467" y="2377032"/>
            <a:ext cx="1012761" cy="9119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AE5BA7F-65C1-4C3E-AF35-C1672D0D21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18" y="5173246"/>
            <a:ext cx="761661" cy="9119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093B94-0F07-459F-9EAC-0209DB41C9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5068" y="2175025"/>
            <a:ext cx="942427" cy="8540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9A81304-343E-4B10-93AE-9099C3823D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5281" y="4295655"/>
            <a:ext cx="762000" cy="12045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F3B221-E4B9-4514-ADE9-5A2804D127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5495" y="6085152"/>
            <a:ext cx="762000" cy="1089269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FC73356-35AB-FB8F-4582-EA6F5D8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New Topázio">
      <a:dk1>
        <a:sysClr val="windowText" lastClr="000000"/>
      </a:dk1>
      <a:lt1>
        <a:sysClr val="window" lastClr="FFFFFF"/>
      </a:lt1>
      <a:dk2>
        <a:srgbClr val="50C3C6"/>
      </a:dk2>
      <a:lt2>
        <a:srgbClr val="454549"/>
      </a:lt2>
      <a:accent1>
        <a:srgbClr val="F89F45"/>
      </a:accent1>
      <a:accent2>
        <a:srgbClr val="E35C5C"/>
      </a:accent2>
      <a:accent3>
        <a:srgbClr val="7A4D75"/>
      </a:accent3>
      <a:accent4>
        <a:srgbClr val="A17871"/>
      </a:accent4>
      <a:accent5>
        <a:srgbClr val="D9CCBD"/>
      </a:accent5>
      <a:accent6>
        <a:srgbClr val="F6CE76"/>
      </a:accent6>
      <a:hlink>
        <a:srgbClr val="F48E8E"/>
      </a:hlink>
      <a:folHlink>
        <a:srgbClr val="C58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db66f-7486-40a5-91b1-4ec5edde5b88" xsi:nil="true"/>
    <Descricao xmlns="3494778a-b40c-485f-917c-40403e1c951c" xsi:nil="true"/>
    <lcf76f155ced4ddcb4097134ff3c332f xmlns="3494778a-b40c-485f-917c-40403e1c951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1FD17898250046A9D314AFF2B63A53" ma:contentTypeVersion="13" ma:contentTypeDescription="Crie um novo documento." ma:contentTypeScope="" ma:versionID="edf0b1383b99bfec7509d8de6d18d044">
  <xsd:schema xmlns:xsd="http://www.w3.org/2001/XMLSchema" xmlns:xs="http://www.w3.org/2001/XMLSchema" xmlns:p="http://schemas.microsoft.com/office/2006/metadata/properties" xmlns:ns2="3494778a-b40c-485f-917c-40403e1c951c" xmlns:ns3="0eedb66f-7486-40a5-91b1-4ec5edde5b88" targetNamespace="http://schemas.microsoft.com/office/2006/metadata/properties" ma:root="true" ma:fieldsID="d30e3826774f550d8e801431389612e2" ns2:_="" ns3:_="">
    <xsd:import namespace="3494778a-b40c-485f-917c-40403e1c951c"/>
    <xsd:import namespace="0eedb66f-7486-40a5-91b1-4ec5edde5b8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rica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778a-b40c-485f-917c-40403e1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ee64ba4-60d1-49bb-8532-06eff32d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ricao" ma:index="18" nillable="true" ma:displayName="Descricao" ma:format="Dropdown" ma:internalName="Descricao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b66f-7486-40a5-91b1-4ec5edde5b8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ea2066-0091-4336-ac40-616c3435a020}" ma:internalName="TaxCatchAll" ma:showField="CatchAllData" ma:web="0eedb66f-7486-40a5-91b1-4ec5edde5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EFE2CB-A58E-4D12-92D7-6B48748B564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132eb67d-34f0-4333-87e5-36cb905afb14"/>
    <ds:schemaRef ds:uri="87c0cec4-669f-4e61-af38-f4a15cee8a5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B318B04-B4F5-44AD-87AC-B9ECF1CA2BE3}"/>
</file>

<file path=customXml/itemProps3.xml><?xml version="1.0" encoding="utf-8"?>
<ds:datastoreItem xmlns:ds="http://schemas.openxmlformats.org/officeDocument/2006/customXml" ds:itemID="{DFE9BE53-975F-4B41-B877-8DDD229017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15728</TotalTime>
  <Words>1760</Words>
  <Application>Microsoft Office PowerPoint</Application>
  <PresentationFormat>Personalizar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Lilja</dc:creator>
  <cp:lastModifiedBy>Maria Eduarda Alves da Fontoura</cp:lastModifiedBy>
  <cp:revision>499</cp:revision>
  <dcterms:created xsi:type="dcterms:W3CDTF">2019-02-01T12:23:09Z</dcterms:created>
  <dcterms:modified xsi:type="dcterms:W3CDTF">2026-04-15T19:41:13Z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0x010100D11FD17898250046A9D314AFF2B63A53</vt:lpwstr>
  </property>
  <property fmtid="{D5CDD505-2E9C-101B-9397-08002B2CF9AE}" pid="3" name="MSIP_Label_dcf93851-542d-435d-a7f8-100aedded197_Enabled">
    <vt:lpwstr>true</vt:lpwstr>
  </property>
  <property fmtid="{D5CDD505-2E9C-101B-9397-08002B2CF9AE}" pid="4" name="MSIP_Label_dcf93851-542d-435d-a7f8-100aedded197_SetDate">
    <vt:lpwstr>2025-08-20T12:20:46Z</vt:lpwstr>
  </property>
  <property fmtid="{D5CDD505-2E9C-101B-9397-08002B2CF9AE}" pid="5" name="MSIP_Label_dcf93851-542d-435d-a7f8-100aedded197_Method">
    <vt:lpwstr>Privileged</vt:lpwstr>
  </property>
  <property fmtid="{D5CDD505-2E9C-101B-9397-08002B2CF9AE}" pid="6" name="MSIP_Label_dcf93851-542d-435d-a7f8-100aedded197_Name">
    <vt:lpwstr>Público</vt:lpwstr>
  </property>
  <property fmtid="{D5CDD505-2E9C-101B-9397-08002B2CF9AE}" pid="7" name="MSIP_Label_dcf93851-542d-435d-a7f8-100aedded197_SiteId">
    <vt:lpwstr>3efd62e4-0127-432c-a440-ecb19361b4b5</vt:lpwstr>
  </property>
  <property fmtid="{D5CDD505-2E9C-101B-9397-08002B2CF9AE}" pid="8" name="MSIP_Label_dcf93851-542d-435d-a7f8-100aedded197_ActionId">
    <vt:lpwstr>94dadeaf-76c4-4ff6-85d0-8d992cd46e64</vt:lpwstr>
  </property>
  <property fmtid="{D5CDD505-2E9C-101B-9397-08002B2CF9AE}" pid="9" name="MSIP_Label_dcf93851-542d-435d-a7f8-100aedded197_ContentBits">
    <vt:lpwstr>0</vt:lpwstr>
  </property>
  <property fmtid="{D5CDD505-2E9C-101B-9397-08002B2CF9AE}" pid="10" name="MSIP_Label_dcf93851-542d-435d-a7f8-100aedded197_Tag">
    <vt:lpwstr>10, 0, 1, 1</vt:lpwstr>
  </property>
</Properties>
</file>